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4D0656F-1BF7-41F6-842B-C41AAD28200F}">
          <p14:sldIdLst>
            <p14:sldId id="256"/>
          </p14:sldIdLst>
        </p14:section>
        <p14:section name="Раздел без заголовка" id="{4ACE812D-272F-45A0-9CCB-CDD42378740A}">
          <p14:sldIdLst>
            <p14:sldId id="257"/>
            <p14:sldId id="259"/>
          </p14:sldIdLst>
        </p14:section>
        <p14:section name="Раздел без заголовка" id="{C57C7885-2D12-4F7A-A22D-482DC2768806}">
          <p14:sldIdLst>
            <p14:sldId id="260"/>
            <p14:sldId id="261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307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0064-6F9B-4316-9BA1-CD0C0E698C00}" type="datetimeFigureOut">
              <a:rPr lang="x-none" smtClean="0"/>
              <a:t>06.12.2025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9A71-4B3B-4EC7-9426-D7E55160A48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81947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0064-6F9B-4316-9BA1-CD0C0E698C00}" type="datetimeFigureOut">
              <a:rPr lang="x-none" smtClean="0"/>
              <a:t>06.12.2025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9A71-4B3B-4EC7-9426-D7E55160A48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3232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0064-6F9B-4316-9BA1-CD0C0E698C00}" type="datetimeFigureOut">
              <a:rPr lang="x-none" smtClean="0"/>
              <a:t>06.12.2025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9A71-4B3B-4EC7-9426-D7E55160A48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74000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0064-6F9B-4316-9BA1-CD0C0E698C00}" type="datetimeFigureOut">
              <a:rPr lang="x-none" smtClean="0"/>
              <a:t>06.12.2025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9A71-4B3B-4EC7-9426-D7E55160A48F}" type="slidenum">
              <a:rPr lang="x-none" smtClean="0"/>
              <a:t>‹#›</a:t>
            </a:fld>
            <a:endParaRPr lang="x-none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5837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0064-6F9B-4316-9BA1-CD0C0E698C00}" type="datetimeFigureOut">
              <a:rPr lang="x-none" smtClean="0"/>
              <a:t>06.12.2025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9A71-4B3B-4EC7-9426-D7E55160A48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37383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0064-6F9B-4316-9BA1-CD0C0E698C00}" type="datetimeFigureOut">
              <a:rPr lang="x-none" smtClean="0"/>
              <a:t>06.12.2025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9A71-4B3B-4EC7-9426-D7E55160A48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24109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0064-6F9B-4316-9BA1-CD0C0E698C00}" type="datetimeFigureOut">
              <a:rPr lang="x-none" smtClean="0"/>
              <a:t>06.12.2025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9A71-4B3B-4EC7-9426-D7E55160A48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96847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0064-6F9B-4316-9BA1-CD0C0E698C00}" type="datetimeFigureOut">
              <a:rPr lang="x-none" smtClean="0"/>
              <a:t>06.12.2025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9A71-4B3B-4EC7-9426-D7E55160A48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05275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0064-6F9B-4316-9BA1-CD0C0E698C00}" type="datetimeFigureOut">
              <a:rPr lang="x-none" smtClean="0"/>
              <a:t>06.12.2025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9A71-4B3B-4EC7-9426-D7E55160A48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26994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0064-6F9B-4316-9BA1-CD0C0E698C00}" type="datetimeFigureOut">
              <a:rPr lang="x-none" smtClean="0"/>
              <a:t>06.12.2025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9A71-4B3B-4EC7-9426-D7E55160A48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73456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0064-6F9B-4316-9BA1-CD0C0E698C00}" type="datetimeFigureOut">
              <a:rPr lang="x-none" smtClean="0"/>
              <a:t>06.12.2025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9A71-4B3B-4EC7-9426-D7E55160A48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8341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0064-6F9B-4316-9BA1-CD0C0E698C00}" type="datetimeFigureOut">
              <a:rPr lang="x-none" smtClean="0"/>
              <a:t>06.12.2025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9A71-4B3B-4EC7-9426-D7E55160A48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10368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0064-6F9B-4316-9BA1-CD0C0E698C00}" type="datetimeFigureOut">
              <a:rPr lang="x-none" smtClean="0"/>
              <a:t>06.12.2025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9A71-4B3B-4EC7-9426-D7E55160A48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3748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0064-6F9B-4316-9BA1-CD0C0E698C00}" type="datetimeFigureOut">
              <a:rPr lang="x-none" smtClean="0"/>
              <a:t>06.12.2025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9A71-4B3B-4EC7-9426-D7E55160A48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6281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0064-6F9B-4316-9BA1-CD0C0E698C00}" type="datetimeFigureOut">
              <a:rPr lang="x-none" smtClean="0"/>
              <a:t>06.12.2025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9A71-4B3B-4EC7-9426-D7E55160A48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40368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0064-6F9B-4316-9BA1-CD0C0E698C00}" type="datetimeFigureOut">
              <a:rPr lang="x-none" smtClean="0"/>
              <a:t>06.12.2025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9A71-4B3B-4EC7-9426-D7E55160A48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17997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20064-6F9B-4316-9BA1-CD0C0E698C00}" type="datetimeFigureOut">
              <a:rPr lang="x-none" smtClean="0"/>
              <a:t>06.12.2025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C9A71-4B3B-4EC7-9426-D7E55160A48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44260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CC20064-6F9B-4316-9BA1-CD0C0E698C00}" type="datetimeFigureOut">
              <a:rPr lang="x-none" smtClean="0"/>
              <a:t>06.12.2025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F2C9A71-4B3B-4EC7-9426-D7E55160A48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19398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40DCB5-2476-3D93-A99D-4D09C06CE3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1105" y="266007"/>
            <a:ext cx="9224990" cy="142978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Игры с мячом для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развития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речи</a:t>
            </a:r>
            <a:endParaRPr lang="x-none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C2CC17-3C10-4EA8-9A62-64F2C04EA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6" y="5205108"/>
            <a:ext cx="2023007" cy="1652892"/>
          </a:xfrm>
          <a:prstGeom prst="rect">
            <a:avLst/>
          </a:prstGeom>
        </p:spPr>
      </p:pic>
      <p:pic>
        <p:nvPicPr>
          <p:cNvPr id="7" name="Picture 4" descr="C:\Users\Dell PC\Desktop\семинар 15.10\4f90ad6080d53ab723ef528e344a270c.jpg">
            <a:extLst>
              <a:ext uri="{FF2B5EF4-FFF2-40B4-BE49-F238E27FC236}">
                <a16:creationId xmlns:a16="http://schemas.microsoft.com/office/drawing/2014/main" id="{CC9CAE8C-A0FF-45BB-9C38-FEDE216FC7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18" b="26464"/>
          <a:stretch/>
        </p:blipFill>
        <p:spPr bwMode="auto">
          <a:xfrm>
            <a:off x="9374528" y="851449"/>
            <a:ext cx="2817472" cy="184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CD8DD4-476F-45FF-B856-C3BF8242B3D3}"/>
              </a:ext>
            </a:extLst>
          </p:cNvPr>
          <p:cNvSpPr txBox="1"/>
          <p:nvPr/>
        </p:nvSpPr>
        <p:spPr>
          <a:xfrm>
            <a:off x="324196" y="2209053"/>
            <a:ext cx="770589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4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речи через игры с мячом</a:t>
            </a:r>
          </a:p>
          <a:p>
            <a:pPr algn="l"/>
            <a:r>
              <a:rPr lang="ru-RU" sz="140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Этот метод помогает справиться с речевыми дефектами, но нужно применять индивидуальный подход в каждом случае. Мяч становится стимулом для речевой активности. Например, ребенок должен назвать слово или звук, чтобы поймать мяч, или произнести фразу, когда передает его.</a:t>
            </a:r>
          </a:p>
          <a:p>
            <a:pPr algn="l"/>
            <a:r>
              <a:rPr lang="ru-RU" sz="140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коррекции речи можно использовать следующие игры:</a:t>
            </a:r>
          </a:p>
          <a:p>
            <a:pPr algn="l"/>
            <a:endParaRPr lang="ru-RU" sz="1400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400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400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477441-A363-4982-BE37-C5410BF51D1A}"/>
              </a:ext>
            </a:extLst>
          </p:cNvPr>
          <p:cNvSpPr txBox="1"/>
          <p:nvPr/>
        </p:nvSpPr>
        <p:spPr>
          <a:xfrm>
            <a:off x="324197" y="3325091"/>
            <a:ext cx="850392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«Называй-ка!».</a:t>
            </a:r>
            <a:r>
              <a:rPr lang="ru-RU" sz="1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Ребенок бросает мяч взрослому и одновременно называет предмет определенной категории: фрукты, животные, транспорт. Это упражнение увеличивает словарный запас и учит классифицировать слова.</a:t>
            </a:r>
          </a:p>
          <a:p>
            <a:endParaRPr lang="ru-RU" sz="1400" b="0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«Держи баланс».</a:t>
            </a:r>
            <a:r>
              <a:rPr lang="ru-RU" sz="1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Для упражнения подойдут легкие мячи большего размера. Проводить можно индивидуально или в формате мини-группы. Участник кладет мяч на ладошку и на вытянутой руке должен пронести его по заданной траектории. </a:t>
            </a:r>
            <a:br>
              <a:rPr lang="ru-RU" sz="1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/>
            <a:endParaRPr lang="ru-RU" sz="1400" b="0" i="0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A8D0FE-09CE-4589-8FD5-9967B52FC542}"/>
              </a:ext>
            </a:extLst>
          </p:cNvPr>
          <p:cNvSpPr txBox="1"/>
          <p:nvPr/>
        </p:nvSpPr>
        <p:spPr>
          <a:xfrm>
            <a:off x="515389" y="1566952"/>
            <a:ext cx="86306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Мяч — это доступный и универсальный инструмент в арсенале у логопеда и дефектолога. С его помощью развивают координацию, ловкость и внимание у детей с речевыми нарушениями. 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EC9B8A-F4F2-4348-9E9F-2523451C02E9}"/>
              </a:ext>
            </a:extLst>
          </p:cNvPr>
          <p:cNvSpPr txBox="1"/>
          <p:nvPr/>
        </p:nvSpPr>
        <p:spPr>
          <a:xfrm>
            <a:off x="7843059" y="2797926"/>
            <a:ext cx="428120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«Перекат». </a:t>
            </a:r>
            <a:r>
              <a:rPr lang="ru-RU" sz="1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использовать любой маленький или массажный мяч и перекатывать его по столу сначала одной, потом второй рукой. Развивает мелкую моторику, координацию движения, ребенок учится выполнять инструкции. 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A5696F-68B7-4910-8C6B-F124678EC8C9}"/>
              </a:ext>
            </a:extLst>
          </p:cNvPr>
          <p:cNvSpPr txBox="1"/>
          <p:nvPr/>
        </p:nvSpPr>
        <p:spPr>
          <a:xfrm>
            <a:off x="2111433" y="4929446"/>
            <a:ext cx="5945677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4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«Охотник за звуком». </a:t>
            </a:r>
            <a:r>
              <a:rPr lang="ru-RU" sz="1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 называет звук, а ребенок должен стукнуть мячом об пол, если слышит такой звук в словах, которые ему далее называют.</a:t>
            </a:r>
          </a:p>
          <a:p>
            <a:br>
              <a:rPr lang="ru-RU" dirty="0"/>
            </a:br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96819C-5AB1-41BA-9DC3-45C883F3363F}"/>
              </a:ext>
            </a:extLst>
          </p:cNvPr>
          <p:cNvSpPr txBox="1"/>
          <p:nvPr/>
        </p:nvSpPr>
        <p:spPr>
          <a:xfrm>
            <a:off x="2111433" y="5510587"/>
            <a:ext cx="5945677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rgbClr val="212529"/>
                </a:solidFill>
                <a:effectLst/>
                <a:latin typeface="Montserrat" panose="00000500000000000000" pitchFamily="2" charset="-52"/>
              </a:rPr>
              <a:t>«</a:t>
            </a:r>
            <a:r>
              <a:rPr lang="ru-RU" sz="14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Теплый-холодный». </a:t>
            </a:r>
            <a:r>
              <a:rPr lang="ru-RU" sz="1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Нагрейте один мяч в теплой воде, а другой — в холодной. Дайте ребенку подержать каждый мяч и сравнить ощущения. Можно использовать несколько уровней ощущений: прохладный, теплее.</a:t>
            </a:r>
          </a:p>
          <a:p>
            <a:pPr algn="l"/>
            <a:r>
              <a:rPr lang="ru-RU" sz="1400" b="1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«Разноцвет». </a:t>
            </a:r>
            <a:r>
              <a:rPr lang="ru-RU" sz="14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использовать разноцветные мячи. Предложите ребенку называть их, сортировать и бросать в мишень по цветам.</a:t>
            </a:r>
          </a:p>
        </p:txBody>
      </p:sp>
    </p:spTree>
    <p:extLst>
      <p:ext uri="{BB962C8B-B14F-4D97-AF65-F5344CB8AC3E}">
        <p14:creationId xmlns:p14="http://schemas.microsoft.com/office/powerpoint/2010/main" val="570142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221484-5D15-49D2-8A14-19CF94F60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"/>
            <a:ext cx="9468821" cy="1188719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Советы родителям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A0FF26-FF03-4D65-A605-1BE25F20232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2880" y="847898"/>
            <a:ext cx="11795760" cy="4943302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1400" b="1" i="0" u="none" strike="noStrike" baseline="0" dirty="0">
                <a:solidFill>
                  <a:schemeClr val="accent1">
                    <a:lumMod val="50000"/>
                  </a:schemeClr>
                </a:solidFill>
                <a:latin typeface="Times New Roman,Bold"/>
              </a:rPr>
              <a:t>                               Комплекс практических советов для родителей «шустриков»</a:t>
            </a:r>
          </a:p>
          <a:p>
            <a:pPr algn="l"/>
            <a:r>
              <a:rPr lang="ru-RU" sz="1800" b="0" i="0" u="none" strike="noStrike" baseline="0" dirty="0">
                <a:solidFill>
                  <a:srgbClr val="0070C1"/>
                </a:solidFill>
              </a:rPr>
              <a:t> </a:t>
            </a:r>
            <a:r>
              <a:rPr lang="ru-RU" sz="1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оформлении комнаты или уголка ребенка избегайте ярких красок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неяркие, спокойные тона, письменный стол, стоящий у ничем не украшенной стены, создают условия для концентрации.</a:t>
            </a:r>
          </a:p>
          <a:p>
            <a:pPr algn="l"/>
            <a:r>
              <a:rPr lang="ru-RU" sz="1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место ребенка должно быть тихим и спокойным — не около телевизора или постоянно открывающихся дверей, а там, где ребенок мог бы заниматься без помех.</a:t>
            </a:r>
          </a:p>
          <a:p>
            <a:pPr algn="l"/>
            <a:r>
              <a:rPr lang="ru-RU" sz="1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выполнения домашнего задания родителям желательно находиться рядом и при необходимости помогать беспокойному сыну или дочке.</a:t>
            </a:r>
          </a:p>
          <a:p>
            <a:pPr algn="l"/>
            <a:r>
              <a:rPr lang="ru-RU" sz="1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следует продумывать все поручения, которые они дают ребенку, и помнить: ребенок будет делать только то, что ему интересно, и будет заниматься этим лишь до тех пор, пока ему не надоест. Как только ребенок устал, его следует переключить на другой вид деятельности.</a:t>
            </a:r>
          </a:p>
          <a:p>
            <a:pPr algn="l"/>
            <a:r>
              <a:rPr lang="ru-RU" sz="1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Лучшим способом для направления энергии и активности в правильное, т.е. социально и личностно-приемлемое русло являются занятия спортом. Именно спорт даст гиперактивному ребенку возможность проявить себя и, кроме того, научит владеть собой,  что невозможно без сформированных навыков самоконтроля и саморегуляции.</a:t>
            </a:r>
          </a:p>
          <a:p>
            <a:pPr algn="l"/>
            <a:r>
              <a:rPr lang="ru-RU" sz="1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показывает опыт многих родителей гиперактивных детей, самым полезным спортом является </a:t>
            </a:r>
            <a:r>
              <a:rPr lang="ru-RU" sz="12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плавание. </a:t>
            </a:r>
            <a:r>
              <a:rPr lang="ru-RU" sz="1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Другим полезным для гиперактивных детей спортом являются </a:t>
            </a:r>
            <a:r>
              <a:rPr lang="ru-RU" sz="1200" b="1" i="1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восточные единоборства, </a:t>
            </a:r>
            <a:r>
              <a:rPr lang="ru-RU" sz="12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поскольку они прививают навыки самоконтроля и дисциплины.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33659E-4A1D-4CC8-B86B-1242EA4BD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3425" y="387350"/>
            <a:ext cx="203835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860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2FFBA-0F9D-4183-AF4F-B366C84A2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898" y="440575"/>
            <a:ext cx="9654651" cy="1197032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Шесть шагов эффективной адаптации 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ребенка 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к детскому саду</a:t>
            </a:r>
            <a:b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C0548E-041C-47BA-94D3-94E9D2786AF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6" y="2094807"/>
            <a:ext cx="10363823" cy="3696392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✅Шаг 1 — Расширяйте информационное поле: Рассказывайте о детском садике, Читайте книги по теме , Приводите примеры знакомых детей , Вместе играйте в детский сад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✅Шаг 2 — Познакомьтесь с детским садом: Познакомьтесь с детским садом, Гуляйте вместе по территории детского сада, Сходите на экскурсию в группу , Если есть у друзей дети, которые уже ходят в садик, составьте им компанию, когда они забирают детей из садика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✅Шаг 3 — Совместная подготовка: Выберете вместе с малышом одежду на первые дни, Познакомьтесь с воспитателями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✅Шаг 4 — Создайте положительный настрой: Расскажите забавные истории о садике из своего детства, Расскажите малышу о положительных моментах, которые его ждут в садике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✅Шаг 5 — Настройте Режим: Ранний подъем, Своевременное укладывание на ночь и дневной сон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✅Шаг 6 — Развивайте навыки самообслуживания: Научите надевать самостоятельно простые вещи (трусики, носки, штанишки), Научите есть и пить без посторонней помощи, Мыть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рукиВ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ытираться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полотенцем,  Пользоваться туалетом (горшком)</a:t>
            </a:r>
          </a:p>
        </p:txBody>
      </p:sp>
      <p:pic>
        <p:nvPicPr>
          <p:cNvPr id="1026" name="Picture 2" descr="ТОП 100 стихов про детский сад для детей. Короткие стихи.">
            <a:extLst>
              <a:ext uri="{FF2B5EF4-FFF2-40B4-BE49-F238E27FC236}">
                <a16:creationId xmlns:a16="http://schemas.microsoft.com/office/drawing/2014/main" id="{8390323F-0F3D-46C1-A15F-ED4976D60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105" y="327164"/>
            <a:ext cx="2648989" cy="176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264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CE3CD3E-8A5D-4566-A4FF-32327CA9F65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8988" y="431800"/>
            <a:ext cx="10864850" cy="535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Режим дня для ребенка дошкольного возраста</a:t>
            </a:r>
          </a:p>
          <a:p>
            <a:pPr marL="0" indent="0">
              <a:buNone/>
            </a:pP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Распорядок дня важен для каждого человека. От него напрямую зависит наше здоровье, продуктивность и настроение. А режим для ребенка – основа его правильного воспитания.</a:t>
            </a:r>
          </a:p>
          <a:p>
            <a:pPr marL="0" indent="0">
              <a:buNone/>
            </a:pP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дня – это строгая последовательность сна, гигиенических процедур, приемов пищи, прогулок, занятий и игр. В детском саду она выполняется неукоснительно, и это помогает дошкольнику подготовится к школе и войти в привычный для школьников ритм без последствий. Режим должен соблюдаться и у детей, не посещающих детский сад.</a:t>
            </a:r>
          </a:p>
          <a:p>
            <a:pPr algn="l"/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отсутствием режима у ребенка: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ухудшается память;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снижается работоспособность;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повышается возбудимость вплоть до гиперактивности;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наблюдается недосыпание;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имеет место быстрая утомляемость;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снижается иммунитет, что выливается в частые простуды.</a:t>
            </a:r>
          </a:p>
          <a:p>
            <a:pPr marL="0" indent="0"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50" name="Picture 2" descr="Режим дня школьника">
            <a:extLst>
              <a:ext uri="{FF2B5EF4-FFF2-40B4-BE49-F238E27FC236}">
                <a16:creationId xmlns:a16="http://schemas.microsoft.com/office/drawing/2014/main" id="{5EABAF79-A98A-42D1-A34D-80877F414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833" y="2543695"/>
            <a:ext cx="4235706" cy="317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090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7D34A63-8B3D-4E3B-B915-D660E403827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638175"/>
            <a:ext cx="10363200" cy="6037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Режим формирует правильные условные рефлексы и биоритмы. Замечено, что у детей, соблюдающих распорядок дня, более уравновешенный характер и высокая работоспособность. Они легко переключаются между разными видами деятельности, их нервная система не испытывает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нагрузок,  поэтому они не переутомляются, копя усталость, и полноценно отдыхают.</a:t>
            </a:r>
            <a:endParaRPr lang="ru-RU" sz="1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ru-RU" sz="14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Частота приёмов пищи:</a:t>
            </a:r>
          </a:p>
          <a:p>
            <a:pPr marL="0" indent="0" algn="l">
              <a:buNone/>
            </a:pP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ребенка стандартно требуется принимать пищу не менее 4 раз в день. Сюда входит:</a:t>
            </a:r>
          </a:p>
          <a:p>
            <a:pPr algn="l">
              <a:buFont typeface="+mj-lt"/>
              <a:buAutoNum type="arabicPeriod"/>
            </a:pPr>
            <a:r>
              <a:rPr lang="ru-RU" sz="1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Завтрак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составляет около 25% от общего суточного калорийного потребления.</a:t>
            </a:r>
          </a:p>
          <a:p>
            <a:pPr algn="l">
              <a:buFont typeface="+mj-lt"/>
              <a:buAutoNum type="arabicPeriod"/>
            </a:pPr>
            <a:r>
              <a:rPr lang="ru-RU" sz="1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Обед: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является наиболее калорийным приемом пищи, покрывая примерно 40% дневной нормы.</a:t>
            </a:r>
          </a:p>
          <a:p>
            <a:pPr algn="l">
              <a:buFont typeface="+mj-lt"/>
              <a:buAutoNum type="arabicPeriod"/>
            </a:pPr>
            <a:r>
              <a:rPr lang="ru-RU" sz="1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Полдник: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вносит 15% от суточной калорийности.</a:t>
            </a:r>
          </a:p>
          <a:p>
            <a:pPr algn="l">
              <a:buFont typeface="+mj-lt"/>
              <a:buAutoNum type="arabicPeriod"/>
            </a:pPr>
            <a:r>
              <a:rPr lang="ru-RU" sz="1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Ужин: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завершает день, обеспечивая оставшиеся 20%.</a:t>
            </a:r>
          </a:p>
          <a:p>
            <a:pPr marL="0" indent="0" algn="l">
              <a:buNone/>
            </a:pP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Стоит учитывать, что ребенку нужно есть горячее блюдо не менее трех раз. Это помогает поддерживать оптимальную температуру тела и способствует лучшему усвоению пищи. </a:t>
            </a:r>
          </a:p>
          <a:p>
            <a:pPr marL="0" indent="0" algn="l">
              <a:buNone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ФИЗИЧЕСКОЙ АКТИВНОСТИ:</a:t>
            </a:r>
          </a:p>
          <a:p>
            <a:pPr marL="0" indent="0" algn="l">
              <a:buNone/>
            </a:pP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Физическая активность важнее не меньше, чем режим питания, поэтому у ребенка обязательно должны быть минутки активности, утренняя гимнастика и спортивные нагрузки. Чаще всего такие занятия не занимают более 30 минут и проводятся в первой половине дня.</a:t>
            </a:r>
          </a:p>
          <a:p>
            <a:pPr marL="0" indent="0" algn="l">
              <a:buNone/>
            </a:pPr>
            <a:r>
              <a:rPr lang="ru-RU" sz="1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Кстати, даже просто прогулки тоже считаются. Они очень хорошо влияют на организм через некоторое время после завтрака, после того как ребенок послал днем или перед сном.</a:t>
            </a:r>
          </a:p>
          <a:p>
            <a:pPr marL="0" indent="0" algn="l">
              <a:buNone/>
            </a:pPr>
            <a:endParaRPr lang="ru-RU" sz="1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071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84163F4-0209-4A6E-86AC-923751A8934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6" y="554917"/>
            <a:ext cx="10906611" cy="588744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СНА.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режим сна восстанавливает силы ребенка, приводит в норму его психоэмоциональное состояние, укрепляет иммунитет.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Сон у дошкольников должен длиться не менее 13 часов, у семилеток – 11-12 часов. Но нагрузки и темперамент могут вносить свои коррективы, и время на сон может увеличиться. Утренний подъем обычно происходит в 7-8 часов. Детям, не посещающим сад, можно позволить просыпаться на полчаса позже, поскольку время на дорогу не понадобится. Вечернее укладывание детей пяти-шести лет нужно проводить не позднее 21 ч. Семилетки могут отправляться в постель в 21:30.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Чтобы решить проблему позднего засыпания и трудного утреннего подъема, необходимо: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ограничить подвижные игры перед сном;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30 минут до сна убрать все громкие звуки, приглушить освещение;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придумать вечерний ритуал, который будет повторяться каждый вечер перед сном – песня, сказка, чтение.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утреннего легкого пробуждения также нужен такой ритуал, к примеру, просмотр короткого мультфильма. Утром за 15 минут до того, как ребенок проснется, откройте шторы или жалюзи, негромко включите бодрую музыку.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Дневной сон у детей до 6 лет длится час-полтора. В 7 лет ребенок может не спать днем, но активным детям дневной отдых в течение часа все же необходим вне зависимости от возраста.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2107887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753</TotalTime>
  <Words>1262</Words>
  <Application>Microsoft Office PowerPoint</Application>
  <PresentationFormat>Широкоэкранный</PresentationFormat>
  <Paragraphs>60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Montserrat</vt:lpstr>
      <vt:lpstr>Times New Roman</vt:lpstr>
      <vt:lpstr>Times New Roman,Bold</vt:lpstr>
      <vt:lpstr>Tw Cen MT</vt:lpstr>
      <vt:lpstr>Капля</vt:lpstr>
      <vt:lpstr>Игры с мячом для развития речи</vt:lpstr>
      <vt:lpstr>Советы родителям</vt:lpstr>
      <vt:lpstr>Шесть шагов эффективной адаптации   ребенка   к детскому саду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 и упражнения на  запуск речи</dc:title>
  <dc:creator>user</dc:creator>
  <cp:lastModifiedBy>Жақиянова Зере Дәулетқызы</cp:lastModifiedBy>
  <cp:revision>26</cp:revision>
  <dcterms:created xsi:type="dcterms:W3CDTF">2023-10-13T03:50:03Z</dcterms:created>
  <dcterms:modified xsi:type="dcterms:W3CDTF">2025-12-06T08:10:16Z</dcterms:modified>
</cp:coreProperties>
</file>